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Lst>
  <p:sldIdLst>
    <p:sldId id="256" r:id="rId2"/>
    <p:sldId id="258" r:id="rId3"/>
    <p:sldId id="260" r:id="rId4"/>
    <p:sldId id="259" r:id="rId5"/>
    <p:sldId id="262" r:id="rId6"/>
    <p:sldId id="263" r:id="rId7"/>
    <p:sldId id="264" r:id="rId8"/>
    <p:sldId id="265" r:id="rId9"/>
    <p:sldId id="268" r:id="rId10"/>
    <p:sldId id="267" r:id="rId11"/>
    <p:sldId id="266"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5" autoAdjust="0"/>
    <p:restoredTop sz="94660"/>
  </p:normalViewPr>
  <p:slideViewPr>
    <p:cSldViewPr snapToGrid="0">
      <p:cViewPr varScale="1">
        <p:scale>
          <a:sx n="72" d="100"/>
          <a:sy n="72" d="100"/>
        </p:scale>
        <p:origin x="58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972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9086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16493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242198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3715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064200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559607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887553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9072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0628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82661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8019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5/27/2022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0926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5/27/2022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0938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5/27/2022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9346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4560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35E72C73-2D91-4E12-BA25-F0AA0C03599B}" type="datetimeFigureOut">
              <a:rPr lang="en-US" smtClean="0"/>
              <a:t>5/27/2022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6219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BE451C3-0FF4-47C4-B829-773ADF60F88C}" type="datetimeFigureOut">
              <a:rPr lang="en-US" smtClean="0"/>
              <a:t>5/27/2022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0050792"/>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DC30A-A081-4908-BF61-C8B66B5EE820}"/>
              </a:ext>
            </a:extLst>
          </p:cNvPr>
          <p:cNvSpPr>
            <a:spLocks noGrp="1"/>
          </p:cNvSpPr>
          <p:nvPr>
            <p:ph type="ctrTitle"/>
          </p:nvPr>
        </p:nvSpPr>
        <p:spPr>
          <a:xfrm>
            <a:off x="4598504" y="3843130"/>
            <a:ext cx="6959118" cy="1881809"/>
          </a:xfrm>
        </p:spPr>
        <p:txBody>
          <a:bodyPr/>
          <a:lstStyle/>
          <a:p>
            <a:r>
              <a:rPr lang="en-IN" dirty="0"/>
              <a:t>Presented by:</a:t>
            </a:r>
            <a:br>
              <a:rPr lang="en-IN" dirty="0"/>
            </a:br>
            <a:r>
              <a:rPr lang="en-IN" dirty="0"/>
              <a:t>          Arushi Gupta</a:t>
            </a:r>
          </a:p>
        </p:txBody>
      </p:sp>
      <p:sp>
        <p:nvSpPr>
          <p:cNvPr id="3" name="Subtitle 2">
            <a:extLst>
              <a:ext uri="{FF2B5EF4-FFF2-40B4-BE49-F238E27FC236}">
                <a16:creationId xmlns:a16="http://schemas.microsoft.com/office/drawing/2014/main" id="{F0589002-EC79-0553-F003-BAF2669A5EBE}"/>
              </a:ext>
            </a:extLst>
          </p:cNvPr>
          <p:cNvSpPr>
            <a:spLocks noGrp="1"/>
          </p:cNvSpPr>
          <p:nvPr>
            <p:ph type="subTitle" idx="1"/>
          </p:nvPr>
        </p:nvSpPr>
        <p:spPr>
          <a:xfrm>
            <a:off x="728869" y="755376"/>
            <a:ext cx="10243931" cy="1736033"/>
          </a:xfrm>
        </p:spPr>
        <p:txBody>
          <a:bodyPr>
            <a:normAutofit/>
          </a:bodyPr>
          <a:lstStyle/>
          <a:p>
            <a:pPr algn="ctr"/>
            <a:r>
              <a:rPr lang="en-IN" sz="4800" b="1" dirty="0">
                <a:latin typeface="Britannic Bold" panose="020B0903060703020204" pitchFamily="34" charset="0"/>
              </a:rPr>
              <a:t>Attendance management system using </a:t>
            </a:r>
            <a:r>
              <a:rPr lang="en-IN" sz="4800" b="1" u="sng" dirty="0">
                <a:latin typeface="Britannic Bold" panose="020B0903060703020204" pitchFamily="34" charset="0"/>
              </a:rPr>
              <a:t>face recognition</a:t>
            </a:r>
          </a:p>
        </p:txBody>
      </p:sp>
    </p:spTree>
    <p:extLst>
      <p:ext uri="{BB962C8B-B14F-4D97-AF65-F5344CB8AC3E}">
        <p14:creationId xmlns:p14="http://schemas.microsoft.com/office/powerpoint/2010/main" val="1055337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F71DAF-6EB9-956E-52DB-0A9BF2DB6F12}"/>
              </a:ext>
            </a:extLst>
          </p:cNvPr>
          <p:cNvPicPr>
            <a:picLocks noChangeAspect="1"/>
          </p:cNvPicPr>
          <p:nvPr/>
        </p:nvPicPr>
        <p:blipFill>
          <a:blip r:embed="rId2"/>
          <a:stretch>
            <a:fillRect/>
          </a:stretch>
        </p:blipFill>
        <p:spPr>
          <a:xfrm>
            <a:off x="674134" y="1391478"/>
            <a:ext cx="7727743" cy="5163580"/>
          </a:xfrm>
          <a:prstGeom prst="rect">
            <a:avLst/>
          </a:prstGeom>
        </p:spPr>
      </p:pic>
      <p:sp>
        <p:nvSpPr>
          <p:cNvPr id="6" name="Thought Bubble: Cloud 5">
            <a:extLst>
              <a:ext uri="{FF2B5EF4-FFF2-40B4-BE49-F238E27FC236}">
                <a16:creationId xmlns:a16="http://schemas.microsoft.com/office/drawing/2014/main" id="{C700C5BE-345B-5BBE-2532-A0F2CAEFBCCE}"/>
              </a:ext>
            </a:extLst>
          </p:cNvPr>
          <p:cNvSpPr/>
          <p:nvPr/>
        </p:nvSpPr>
        <p:spPr>
          <a:xfrm>
            <a:off x="7277168" y="302942"/>
            <a:ext cx="4664765" cy="1550504"/>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i="1" dirty="0"/>
              <a:t>Training images folder </a:t>
            </a:r>
          </a:p>
        </p:txBody>
      </p:sp>
    </p:spTree>
    <p:extLst>
      <p:ext uri="{BB962C8B-B14F-4D97-AF65-F5344CB8AC3E}">
        <p14:creationId xmlns:p14="http://schemas.microsoft.com/office/powerpoint/2010/main" val="1788529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DC30A-A081-4908-BF61-C8B66B5EE820}"/>
              </a:ext>
            </a:extLst>
          </p:cNvPr>
          <p:cNvSpPr>
            <a:spLocks noGrp="1"/>
          </p:cNvSpPr>
          <p:nvPr>
            <p:ph type="ctrTitle"/>
          </p:nvPr>
        </p:nvSpPr>
        <p:spPr>
          <a:xfrm>
            <a:off x="634378" y="2080593"/>
            <a:ext cx="10828753" cy="3816627"/>
          </a:xfrm>
        </p:spPr>
        <p:txBody>
          <a:bodyPr anchor="t">
            <a:normAutofit fontScale="90000"/>
          </a:bodyPr>
          <a:lstStyle/>
          <a:p>
            <a:br>
              <a:rPr lang="en-GB" sz="2400" b="0" dirty="0">
                <a:solidFill>
                  <a:srgbClr val="D4D4D4"/>
                </a:solidFill>
                <a:effectLst/>
                <a:latin typeface="Consolas" panose="020B0609020204030204" pitchFamily="49" charset="0"/>
              </a:rPr>
            </a:br>
            <a:br>
              <a:rPr lang="en-GB" sz="2400" b="0" dirty="0">
                <a:solidFill>
                  <a:srgbClr val="D4D4D4"/>
                </a:solidFill>
                <a:effectLst/>
                <a:latin typeface="Consolas" panose="020B0609020204030204" pitchFamily="49" charset="0"/>
              </a:rPr>
            </a:br>
            <a:br>
              <a:rPr lang="en-IN" sz="2400" b="0" dirty="0">
                <a:solidFill>
                  <a:srgbClr val="D4D4D4"/>
                </a:solidFill>
                <a:effectLst/>
                <a:latin typeface="Consolas" panose="020B0609020204030204" pitchFamily="49" charset="0"/>
              </a:rPr>
            </a:br>
            <a:br>
              <a:rPr lang="en-US" sz="2400" b="1" dirty="0">
                <a:solidFill>
                  <a:schemeClr val="bg1"/>
                </a:solidFill>
                <a:latin typeface="+mn-lt"/>
                <a:cs typeface="Arial" pitchFamily="34" charset="0"/>
              </a:rPr>
            </a:br>
            <a:br>
              <a:rPr lang="en-US" sz="2400" b="1" dirty="0">
                <a:solidFill>
                  <a:schemeClr val="bg1"/>
                </a:solidFill>
                <a:latin typeface="+mn-lt"/>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endParaRPr lang="en-IN" dirty="0"/>
          </a:p>
        </p:txBody>
      </p:sp>
      <p:pic>
        <p:nvPicPr>
          <p:cNvPr id="8" name="Picture 7">
            <a:extLst>
              <a:ext uri="{FF2B5EF4-FFF2-40B4-BE49-F238E27FC236}">
                <a16:creationId xmlns:a16="http://schemas.microsoft.com/office/drawing/2014/main" id="{420949C9-E4C4-F33C-0AA8-4E10F09CFCA3}"/>
              </a:ext>
            </a:extLst>
          </p:cNvPr>
          <p:cNvPicPr>
            <a:picLocks noChangeAspect="1"/>
          </p:cNvPicPr>
          <p:nvPr/>
        </p:nvPicPr>
        <p:blipFill>
          <a:blip r:embed="rId2"/>
          <a:stretch>
            <a:fillRect/>
          </a:stretch>
        </p:blipFill>
        <p:spPr>
          <a:xfrm>
            <a:off x="304802" y="2270345"/>
            <a:ext cx="6917635" cy="4538870"/>
          </a:xfrm>
          <a:prstGeom prst="rect">
            <a:avLst/>
          </a:prstGeom>
        </p:spPr>
      </p:pic>
      <p:sp>
        <p:nvSpPr>
          <p:cNvPr id="9" name="Thought Bubble: Cloud 8">
            <a:extLst>
              <a:ext uri="{FF2B5EF4-FFF2-40B4-BE49-F238E27FC236}">
                <a16:creationId xmlns:a16="http://schemas.microsoft.com/office/drawing/2014/main" id="{01F8DB27-EA46-7EFE-67B9-DF88C35FE6CA}"/>
              </a:ext>
            </a:extLst>
          </p:cNvPr>
          <p:cNvSpPr/>
          <p:nvPr/>
        </p:nvSpPr>
        <p:spPr>
          <a:xfrm>
            <a:off x="5829230" y="185530"/>
            <a:ext cx="5421866" cy="230587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i="1" dirty="0"/>
              <a:t>Attendance record at a Time </a:t>
            </a:r>
          </a:p>
        </p:txBody>
      </p:sp>
    </p:spTree>
    <p:extLst>
      <p:ext uri="{BB962C8B-B14F-4D97-AF65-F5344CB8AC3E}">
        <p14:creationId xmlns:p14="http://schemas.microsoft.com/office/powerpoint/2010/main" val="1401588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651D6B03-33FF-BC7F-CB3D-269A3B14A4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42" t="35738" r="43297" b="12929"/>
          <a:stretch/>
        </p:blipFill>
        <p:spPr bwMode="auto">
          <a:xfrm>
            <a:off x="0" y="1"/>
            <a:ext cx="12192001" cy="7169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8859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DC30A-A081-4908-BF61-C8B66B5EE820}"/>
              </a:ext>
            </a:extLst>
          </p:cNvPr>
          <p:cNvSpPr>
            <a:spLocks noGrp="1"/>
          </p:cNvSpPr>
          <p:nvPr>
            <p:ph type="ctrTitle"/>
          </p:nvPr>
        </p:nvSpPr>
        <p:spPr>
          <a:xfrm>
            <a:off x="634378" y="2080593"/>
            <a:ext cx="10828753" cy="3816627"/>
          </a:xfrm>
        </p:spPr>
        <p:txBody>
          <a:bodyPr anchor="t">
            <a:normAutofit fontScale="90000"/>
          </a:bodyPr>
          <a:lstStyle/>
          <a:p>
            <a:r>
              <a:rPr lang="en-US" sz="2400" b="1" dirty="0">
                <a:latin typeface="+mn-lt"/>
                <a:cs typeface="Arial" pitchFamily="34" charset="0"/>
              </a:rPr>
              <a:t>1. Traditionally attendance is marked manually by teachers and they must make sure correct attendance is marked for respective student. </a:t>
            </a:r>
            <a:r>
              <a:rPr lang="en-US" sz="2400" b="1" dirty="0">
                <a:solidFill>
                  <a:schemeClr val="tx2">
                    <a:lumMod val="75000"/>
                  </a:schemeClr>
                </a:solidFill>
                <a:latin typeface="+mn-lt"/>
                <a:cs typeface="Arial" pitchFamily="34" charset="0"/>
              </a:rPr>
              <a:t>This whole process wastes some of lecture time and part of correct information is missed due to fraudulent and proxy cases.</a:t>
            </a:r>
            <a:br>
              <a:rPr lang="en-US" sz="2400" b="1" dirty="0">
                <a:solidFill>
                  <a:schemeClr val="tx2">
                    <a:lumMod val="75000"/>
                  </a:schemeClr>
                </a:solidFill>
                <a:latin typeface="+mn-lt"/>
                <a:cs typeface="Arial" pitchFamily="34" charset="0"/>
              </a:rPr>
            </a:br>
            <a:br>
              <a:rPr lang="en-US" sz="2400" b="1" dirty="0">
                <a:solidFill>
                  <a:schemeClr val="tx2">
                    <a:lumMod val="75000"/>
                  </a:schemeClr>
                </a:solidFill>
                <a:latin typeface="+mn-lt"/>
                <a:cs typeface="Arial" pitchFamily="34" charset="0"/>
              </a:rPr>
            </a:br>
            <a:r>
              <a:rPr lang="en-US" sz="2400" b="1" dirty="0">
                <a:solidFill>
                  <a:schemeClr val="tx2">
                    <a:lumMod val="75000"/>
                  </a:schemeClr>
                </a:solidFill>
                <a:latin typeface="+mn-lt"/>
                <a:cs typeface="Arial" pitchFamily="34" charset="0"/>
              </a:rPr>
              <a:t>2. Face Recognition is a biometric method of identifying an individual by comparing live capture with the stored record for that person.</a:t>
            </a:r>
            <a:br>
              <a:rPr lang="en-US" sz="2400" b="1" dirty="0">
                <a:solidFill>
                  <a:schemeClr val="tx2">
                    <a:lumMod val="75000"/>
                  </a:schemeClr>
                </a:solidFill>
                <a:latin typeface="+mn-lt"/>
                <a:cs typeface="Arial" pitchFamily="34" charset="0"/>
              </a:rPr>
            </a:br>
            <a:br>
              <a:rPr lang="en-US" sz="2400" b="1" dirty="0">
                <a:solidFill>
                  <a:schemeClr val="tx2">
                    <a:lumMod val="75000"/>
                  </a:schemeClr>
                </a:solidFill>
                <a:latin typeface="+mn-lt"/>
                <a:cs typeface="Arial" pitchFamily="34" charset="0"/>
              </a:rPr>
            </a:br>
            <a:r>
              <a:rPr lang="en-US" sz="2400" b="1" dirty="0">
                <a:solidFill>
                  <a:schemeClr val="tx2">
                    <a:lumMod val="75000"/>
                  </a:schemeClr>
                </a:solidFill>
                <a:latin typeface="+mn-lt"/>
                <a:cs typeface="Arial" pitchFamily="34" charset="0"/>
              </a:rPr>
              <a:t>3. </a:t>
            </a:r>
            <a:r>
              <a:rPr lang="en-US" sz="2400" b="1" i="1" u="sng" dirty="0">
                <a:solidFill>
                  <a:schemeClr val="tx2">
                    <a:lumMod val="75000"/>
                  </a:schemeClr>
                </a:solidFill>
                <a:latin typeface="+mn-lt"/>
                <a:cs typeface="Arial" pitchFamily="34" charset="0"/>
              </a:rPr>
              <a:t>Face Recognition Attendance System </a:t>
            </a:r>
            <a:r>
              <a:rPr lang="en-US" sz="2400" b="1" dirty="0">
                <a:solidFill>
                  <a:schemeClr val="tx2">
                    <a:lumMod val="75000"/>
                  </a:schemeClr>
                </a:solidFill>
                <a:latin typeface="+mn-lt"/>
                <a:cs typeface="Arial" pitchFamily="34" charset="0"/>
              </a:rPr>
              <a:t>is marking of attendance based on this technology.</a:t>
            </a:r>
            <a:br>
              <a:rPr lang="en-US" sz="2400" b="1" dirty="0">
                <a:solidFill>
                  <a:schemeClr val="tx2">
                    <a:lumMod val="75000"/>
                  </a:schemeClr>
                </a:solidFill>
                <a:latin typeface="+mn-lt"/>
                <a:cs typeface="Arial" pitchFamily="34" charset="0"/>
              </a:rPr>
            </a:br>
            <a:br>
              <a:rPr lang="en-US" sz="5400" b="1" dirty="0">
                <a:solidFill>
                  <a:schemeClr val="tx2">
                    <a:lumMod val="75000"/>
                  </a:schemeClr>
                </a:solidFill>
                <a:latin typeface="Arial" pitchFamily="34" charset="0"/>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endParaRPr lang="en-IN" dirty="0"/>
          </a:p>
        </p:txBody>
      </p:sp>
      <p:sp>
        <p:nvSpPr>
          <p:cNvPr id="3" name="Subtitle 2">
            <a:extLst>
              <a:ext uri="{FF2B5EF4-FFF2-40B4-BE49-F238E27FC236}">
                <a16:creationId xmlns:a16="http://schemas.microsoft.com/office/drawing/2014/main" id="{F0589002-EC79-0553-F003-BAF2669A5EBE}"/>
              </a:ext>
            </a:extLst>
          </p:cNvPr>
          <p:cNvSpPr>
            <a:spLocks noGrp="1"/>
          </p:cNvSpPr>
          <p:nvPr>
            <p:ph type="subTitle" idx="1"/>
          </p:nvPr>
        </p:nvSpPr>
        <p:spPr>
          <a:xfrm>
            <a:off x="728869" y="609602"/>
            <a:ext cx="10243931" cy="1736033"/>
          </a:xfrm>
        </p:spPr>
        <p:txBody>
          <a:bodyPr>
            <a:normAutofit/>
          </a:bodyPr>
          <a:lstStyle/>
          <a:p>
            <a:pPr algn="ctr"/>
            <a:r>
              <a:rPr lang="en-IN" sz="7200" b="1" dirty="0">
                <a:latin typeface="Britannic Bold" panose="020B0903060703020204" pitchFamily="34" charset="0"/>
              </a:rPr>
              <a:t>INTRODUCTION</a:t>
            </a:r>
            <a:r>
              <a:rPr lang="en-IN" sz="4000" b="1" dirty="0">
                <a:latin typeface="Britannic Bold" panose="020B0903060703020204" pitchFamily="34" charset="0"/>
              </a:rPr>
              <a:t> </a:t>
            </a:r>
            <a:endParaRPr lang="en-IN" sz="4000" b="1" u="sng" dirty="0">
              <a:latin typeface="Britannic Bold" panose="020B0903060703020204" pitchFamily="34" charset="0"/>
            </a:endParaRPr>
          </a:p>
        </p:txBody>
      </p:sp>
    </p:spTree>
    <p:extLst>
      <p:ext uri="{BB962C8B-B14F-4D97-AF65-F5344CB8AC3E}">
        <p14:creationId xmlns:p14="http://schemas.microsoft.com/office/powerpoint/2010/main" val="3888414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DC30A-A081-4908-BF61-C8B66B5EE820}"/>
              </a:ext>
            </a:extLst>
          </p:cNvPr>
          <p:cNvSpPr>
            <a:spLocks noGrp="1"/>
          </p:cNvSpPr>
          <p:nvPr>
            <p:ph type="ctrTitle"/>
          </p:nvPr>
        </p:nvSpPr>
        <p:spPr>
          <a:xfrm>
            <a:off x="634378" y="2080593"/>
            <a:ext cx="10828753" cy="3816627"/>
          </a:xfrm>
        </p:spPr>
        <p:txBody>
          <a:bodyPr anchor="t">
            <a:normAutofit fontScale="90000"/>
          </a:bodyPr>
          <a:lstStyle/>
          <a:p>
            <a:br>
              <a:rPr lang="en-US" sz="5400" dirty="0">
                <a:latin typeface="Arial" pitchFamily="34" charset="0"/>
                <a:ea typeface="Arial Unicode MS" pitchFamily="34" charset="-128"/>
                <a:cs typeface="Arial" pitchFamily="34" charset="0"/>
              </a:rPr>
            </a:br>
            <a:br>
              <a:rPr lang="en-US" sz="5400" b="1" dirty="0">
                <a:latin typeface="Arial" pitchFamily="34" charset="0"/>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endParaRPr lang="en-IN" dirty="0"/>
          </a:p>
        </p:txBody>
      </p:sp>
      <p:sp>
        <p:nvSpPr>
          <p:cNvPr id="3" name="Subtitle 2">
            <a:extLst>
              <a:ext uri="{FF2B5EF4-FFF2-40B4-BE49-F238E27FC236}">
                <a16:creationId xmlns:a16="http://schemas.microsoft.com/office/drawing/2014/main" id="{F0589002-EC79-0553-F003-BAF2669A5EBE}"/>
              </a:ext>
            </a:extLst>
          </p:cNvPr>
          <p:cNvSpPr>
            <a:spLocks noGrp="1"/>
          </p:cNvSpPr>
          <p:nvPr>
            <p:ph type="subTitle" idx="1"/>
          </p:nvPr>
        </p:nvSpPr>
        <p:spPr>
          <a:xfrm>
            <a:off x="728869" y="609602"/>
            <a:ext cx="10243931" cy="1736033"/>
          </a:xfrm>
        </p:spPr>
        <p:txBody>
          <a:bodyPr>
            <a:normAutofit/>
          </a:bodyPr>
          <a:lstStyle/>
          <a:p>
            <a:pPr algn="ctr"/>
            <a:r>
              <a:rPr lang="en-IN" sz="7200" b="1" dirty="0">
                <a:latin typeface="Britannic Bold" panose="020B0903060703020204" pitchFamily="34" charset="0"/>
              </a:rPr>
              <a:t>significance</a:t>
            </a:r>
            <a:r>
              <a:rPr lang="en-IN" sz="4000" b="1" dirty="0">
                <a:latin typeface="Britannic Bold" panose="020B0903060703020204" pitchFamily="34" charset="0"/>
              </a:rPr>
              <a:t> </a:t>
            </a:r>
            <a:endParaRPr lang="en-IN" sz="4000" b="1" u="sng" dirty="0">
              <a:latin typeface="Britannic Bold" panose="020B0903060703020204" pitchFamily="34" charset="0"/>
            </a:endParaRPr>
          </a:p>
        </p:txBody>
      </p:sp>
      <p:pic>
        <p:nvPicPr>
          <p:cNvPr id="4" name="Picture 5">
            <a:extLst>
              <a:ext uri="{FF2B5EF4-FFF2-40B4-BE49-F238E27FC236}">
                <a16:creationId xmlns:a16="http://schemas.microsoft.com/office/drawing/2014/main" id="{B51AB565-02B6-B0E9-373F-4BCE7A904C26}"/>
              </a:ext>
            </a:extLst>
          </p:cNvPr>
          <p:cNvPicPr>
            <a:picLocks noChangeAspect="1" noChangeArrowheads="1"/>
          </p:cNvPicPr>
          <p:nvPr/>
        </p:nvPicPr>
        <p:blipFill>
          <a:blip r:embed="rId2"/>
          <a:srcRect/>
          <a:stretch>
            <a:fillRect/>
          </a:stretch>
        </p:blipFill>
        <p:spPr bwMode="auto">
          <a:xfrm>
            <a:off x="7560930" y="1911918"/>
            <a:ext cx="2497470" cy="1480639"/>
          </a:xfrm>
          <a:prstGeom prst="rect">
            <a:avLst/>
          </a:prstGeom>
          <a:noFill/>
          <a:ln w="9525">
            <a:noFill/>
            <a:miter lim="800000"/>
            <a:headEnd/>
            <a:tailEnd/>
          </a:ln>
          <a:effectLst/>
        </p:spPr>
      </p:pic>
      <p:pic>
        <p:nvPicPr>
          <p:cNvPr id="5" name="Picture 2">
            <a:extLst>
              <a:ext uri="{FF2B5EF4-FFF2-40B4-BE49-F238E27FC236}">
                <a16:creationId xmlns:a16="http://schemas.microsoft.com/office/drawing/2014/main" id="{1C94570E-0A64-B634-AA63-84F1AE6D9D06}"/>
              </a:ext>
            </a:extLst>
          </p:cNvPr>
          <p:cNvPicPr>
            <a:picLocks noChangeAspect="1" noChangeArrowheads="1"/>
          </p:cNvPicPr>
          <p:nvPr/>
        </p:nvPicPr>
        <p:blipFill>
          <a:blip r:embed="rId3"/>
          <a:srcRect/>
          <a:stretch>
            <a:fillRect/>
          </a:stretch>
        </p:blipFill>
        <p:spPr bwMode="auto">
          <a:xfrm>
            <a:off x="774091" y="1637288"/>
            <a:ext cx="2497470" cy="1774504"/>
          </a:xfrm>
          <a:prstGeom prst="rect">
            <a:avLst/>
          </a:prstGeom>
          <a:ln>
            <a:noFill/>
          </a:ln>
          <a:effectLst>
            <a:softEdge rad="112500"/>
          </a:effectLst>
        </p:spPr>
      </p:pic>
      <p:pic>
        <p:nvPicPr>
          <p:cNvPr id="6" name="Picture 3">
            <a:extLst>
              <a:ext uri="{FF2B5EF4-FFF2-40B4-BE49-F238E27FC236}">
                <a16:creationId xmlns:a16="http://schemas.microsoft.com/office/drawing/2014/main" id="{DA768249-A80A-FFC8-7900-F57474B7FEAC}"/>
              </a:ext>
            </a:extLst>
          </p:cNvPr>
          <p:cNvPicPr>
            <a:picLocks noChangeAspect="1" noChangeArrowheads="1"/>
          </p:cNvPicPr>
          <p:nvPr/>
        </p:nvPicPr>
        <p:blipFill>
          <a:blip r:embed="rId4"/>
          <a:srcRect/>
          <a:stretch>
            <a:fillRect/>
          </a:stretch>
        </p:blipFill>
        <p:spPr bwMode="auto">
          <a:xfrm>
            <a:off x="1823293" y="4927493"/>
            <a:ext cx="2312507" cy="1460393"/>
          </a:xfrm>
          <a:prstGeom prst="rect">
            <a:avLst/>
          </a:prstGeom>
          <a:noFill/>
          <a:ln w="9525">
            <a:noFill/>
            <a:miter lim="800000"/>
            <a:headEnd/>
            <a:tailEnd/>
          </a:ln>
          <a:effectLst/>
        </p:spPr>
      </p:pic>
      <p:pic>
        <p:nvPicPr>
          <p:cNvPr id="7" name="Picture 4">
            <a:extLst>
              <a:ext uri="{FF2B5EF4-FFF2-40B4-BE49-F238E27FC236}">
                <a16:creationId xmlns:a16="http://schemas.microsoft.com/office/drawing/2014/main" id="{C7EE72C0-56D1-C3AA-E7BA-41856EE5742C}"/>
              </a:ext>
            </a:extLst>
          </p:cNvPr>
          <p:cNvPicPr>
            <a:picLocks noChangeAspect="1" noChangeArrowheads="1"/>
          </p:cNvPicPr>
          <p:nvPr/>
        </p:nvPicPr>
        <p:blipFill>
          <a:blip r:embed="rId5"/>
          <a:srcRect/>
          <a:stretch>
            <a:fillRect/>
          </a:stretch>
        </p:blipFill>
        <p:spPr bwMode="auto">
          <a:xfrm>
            <a:off x="8494037" y="4613585"/>
            <a:ext cx="2306705" cy="1852705"/>
          </a:xfrm>
          <a:prstGeom prst="rect">
            <a:avLst/>
          </a:prstGeom>
          <a:noFill/>
          <a:ln w="9525">
            <a:noFill/>
            <a:miter lim="800000"/>
            <a:headEnd/>
            <a:tailEnd/>
          </a:ln>
          <a:effectLst/>
        </p:spPr>
      </p:pic>
      <p:sp>
        <p:nvSpPr>
          <p:cNvPr id="9" name="Oval 8">
            <a:extLst>
              <a:ext uri="{FF2B5EF4-FFF2-40B4-BE49-F238E27FC236}">
                <a16:creationId xmlns:a16="http://schemas.microsoft.com/office/drawing/2014/main" id="{35817DC0-C935-D6A0-9E32-9EAFF7304C5B}"/>
              </a:ext>
            </a:extLst>
          </p:cNvPr>
          <p:cNvSpPr/>
          <p:nvPr/>
        </p:nvSpPr>
        <p:spPr>
          <a:xfrm>
            <a:off x="2770838" y="2524541"/>
            <a:ext cx="2781824" cy="19878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rial" pitchFamily="34" charset="0"/>
                <a:ea typeface="Arial Unicode MS" pitchFamily="34" charset="-128"/>
                <a:cs typeface="Arial" pitchFamily="34" charset="0"/>
              </a:rPr>
              <a:t>Automated</a:t>
            </a:r>
          </a:p>
          <a:p>
            <a:pPr algn="ctr"/>
            <a:endParaRPr lang="en-IN" dirty="0"/>
          </a:p>
        </p:txBody>
      </p:sp>
      <p:sp>
        <p:nvSpPr>
          <p:cNvPr id="10" name="Oval 9">
            <a:extLst>
              <a:ext uri="{FF2B5EF4-FFF2-40B4-BE49-F238E27FC236}">
                <a16:creationId xmlns:a16="http://schemas.microsoft.com/office/drawing/2014/main" id="{E4CBDB9D-C317-AD5F-B0E2-8347DA414091}"/>
              </a:ext>
            </a:extLst>
          </p:cNvPr>
          <p:cNvSpPr/>
          <p:nvPr/>
        </p:nvSpPr>
        <p:spPr>
          <a:xfrm>
            <a:off x="5247861" y="2287547"/>
            <a:ext cx="2731870" cy="1973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rial" pitchFamily="34" charset="0"/>
                <a:ea typeface="Arial Unicode MS" pitchFamily="34" charset="-128"/>
                <a:cs typeface="Arial" pitchFamily="34" charset="0"/>
              </a:rPr>
              <a:t>Effective</a:t>
            </a:r>
            <a:endParaRPr lang="en-IN" dirty="0"/>
          </a:p>
          <a:p>
            <a:pPr algn="ctr"/>
            <a:endParaRPr lang="en-IN" dirty="0"/>
          </a:p>
        </p:txBody>
      </p:sp>
      <p:sp>
        <p:nvSpPr>
          <p:cNvPr id="11" name="Oval 10">
            <a:extLst>
              <a:ext uri="{FF2B5EF4-FFF2-40B4-BE49-F238E27FC236}">
                <a16:creationId xmlns:a16="http://schemas.microsoft.com/office/drawing/2014/main" id="{F11070DD-60DB-E319-707D-536FF9F52594}"/>
              </a:ext>
            </a:extLst>
          </p:cNvPr>
          <p:cNvSpPr/>
          <p:nvPr/>
        </p:nvSpPr>
        <p:spPr>
          <a:xfrm>
            <a:off x="5920125" y="4046995"/>
            <a:ext cx="2731869" cy="2087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rial" pitchFamily="34" charset="0"/>
                <a:ea typeface="Arial Unicode MS" pitchFamily="34" charset="-128"/>
                <a:cs typeface="Arial" pitchFamily="34" charset="0"/>
              </a:rPr>
              <a:t>    Keep extra time </a:t>
            </a:r>
            <a:endParaRPr lang="en-IN" dirty="0"/>
          </a:p>
          <a:p>
            <a:pPr algn="ctr"/>
            <a:endParaRPr lang="en-IN" dirty="0"/>
          </a:p>
        </p:txBody>
      </p:sp>
      <p:sp>
        <p:nvSpPr>
          <p:cNvPr id="12" name="Oval 11">
            <a:extLst>
              <a:ext uri="{FF2B5EF4-FFF2-40B4-BE49-F238E27FC236}">
                <a16:creationId xmlns:a16="http://schemas.microsoft.com/office/drawing/2014/main" id="{A1E10D15-F319-CAEB-1944-A54B71199EB0}"/>
              </a:ext>
            </a:extLst>
          </p:cNvPr>
          <p:cNvSpPr/>
          <p:nvPr/>
        </p:nvSpPr>
        <p:spPr>
          <a:xfrm>
            <a:off x="3774949" y="3714919"/>
            <a:ext cx="2731870" cy="2182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rial" pitchFamily="34" charset="0"/>
                <a:ea typeface="Arial Unicode MS" pitchFamily="34" charset="-128"/>
                <a:cs typeface="Arial" pitchFamily="34" charset="0"/>
              </a:rPr>
              <a:t> Economically</a:t>
            </a:r>
          </a:p>
          <a:p>
            <a:pPr algn="ctr"/>
            <a:endParaRPr lang="en-IN" dirty="0"/>
          </a:p>
        </p:txBody>
      </p:sp>
    </p:spTree>
    <p:extLst>
      <p:ext uri="{BB962C8B-B14F-4D97-AF65-F5344CB8AC3E}">
        <p14:creationId xmlns:p14="http://schemas.microsoft.com/office/powerpoint/2010/main" val="980590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DC30A-A081-4908-BF61-C8B66B5EE820}"/>
              </a:ext>
            </a:extLst>
          </p:cNvPr>
          <p:cNvSpPr>
            <a:spLocks noGrp="1"/>
          </p:cNvSpPr>
          <p:nvPr>
            <p:ph type="ctrTitle"/>
          </p:nvPr>
        </p:nvSpPr>
        <p:spPr>
          <a:xfrm>
            <a:off x="634378" y="2186610"/>
            <a:ext cx="10828753" cy="3816627"/>
          </a:xfrm>
        </p:spPr>
        <p:txBody>
          <a:bodyPr anchor="t">
            <a:normAutofit fontScale="90000"/>
          </a:bodyPr>
          <a:lstStyle/>
          <a:p>
            <a:br>
              <a:rPr lang="en-US" sz="5400" dirty="0">
                <a:latin typeface="Arial" pitchFamily="34" charset="0"/>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endParaRPr lang="en-IN" dirty="0"/>
          </a:p>
        </p:txBody>
      </p:sp>
      <p:sp>
        <p:nvSpPr>
          <p:cNvPr id="3" name="Subtitle 2">
            <a:extLst>
              <a:ext uri="{FF2B5EF4-FFF2-40B4-BE49-F238E27FC236}">
                <a16:creationId xmlns:a16="http://schemas.microsoft.com/office/drawing/2014/main" id="{F0589002-EC79-0553-F003-BAF2669A5EBE}"/>
              </a:ext>
            </a:extLst>
          </p:cNvPr>
          <p:cNvSpPr>
            <a:spLocks noGrp="1"/>
          </p:cNvSpPr>
          <p:nvPr>
            <p:ph type="subTitle" idx="1"/>
          </p:nvPr>
        </p:nvSpPr>
        <p:spPr>
          <a:xfrm>
            <a:off x="728869" y="609602"/>
            <a:ext cx="10243931" cy="1736033"/>
          </a:xfrm>
        </p:spPr>
        <p:txBody>
          <a:bodyPr>
            <a:normAutofit/>
          </a:bodyPr>
          <a:lstStyle/>
          <a:p>
            <a:pPr algn="ctr"/>
            <a:r>
              <a:rPr lang="en-IN" sz="7200" b="1" dirty="0">
                <a:latin typeface="Britannic Bold" panose="020B0903060703020204" pitchFamily="34" charset="0"/>
              </a:rPr>
              <a:t>Technology used </a:t>
            </a:r>
            <a:r>
              <a:rPr lang="en-IN" sz="4000" b="1" dirty="0">
                <a:latin typeface="Britannic Bold" panose="020B0903060703020204" pitchFamily="34" charset="0"/>
              </a:rPr>
              <a:t> </a:t>
            </a:r>
            <a:endParaRPr lang="en-IN" sz="4000" b="1" u="sng" dirty="0">
              <a:latin typeface="Britannic Bold" panose="020B0903060703020204" pitchFamily="34" charset="0"/>
            </a:endParaRPr>
          </a:p>
        </p:txBody>
      </p:sp>
      <p:sp>
        <p:nvSpPr>
          <p:cNvPr id="5" name="Cloud 4">
            <a:extLst>
              <a:ext uri="{FF2B5EF4-FFF2-40B4-BE49-F238E27FC236}">
                <a16:creationId xmlns:a16="http://schemas.microsoft.com/office/drawing/2014/main" id="{11901B7E-B39F-3BCA-6269-FE562262E1DF}"/>
              </a:ext>
            </a:extLst>
          </p:cNvPr>
          <p:cNvSpPr/>
          <p:nvPr/>
        </p:nvSpPr>
        <p:spPr>
          <a:xfrm>
            <a:off x="477079" y="1749288"/>
            <a:ext cx="4293704" cy="316727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i="1" dirty="0">
                <a:latin typeface="Bell MT" panose="02020503060305020303" pitchFamily="18" charset="0"/>
              </a:rPr>
              <a:t>OPENCV-OPEN SOURCE</a:t>
            </a:r>
          </a:p>
          <a:p>
            <a:pPr algn="ctr"/>
            <a:r>
              <a:rPr lang="en-IN" sz="3200" b="1" i="1" dirty="0">
                <a:latin typeface="Bell MT" panose="02020503060305020303" pitchFamily="18" charset="0"/>
              </a:rPr>
              <a:t>COMPUTER VISION</a:t>
            </a:r>
          </a:p>
        </p:txBody>
      </p:sp>
      <p:sp>
        <p:nvSpPr>
          <p:cNvPr id="6" name="Cloud 5">
            <a:extLst>
              <a:ext uri="{FF2B5EF4-FFF2-40B4-BE49-F238E27FC236}">
                <a16:creationId xmlns:a16="http://schemas.microsoft.com/office/drawing/2014/main" id="{2E6D377B-5386-C9A7-422A-8151FE0B8D32}"/>
              </a:ext>
            </a:extLst>
          </p:cNvPr>
          <p:cNvSpPr/>
          <p:nvPr/>
        </p:nvSpPr>
        <p:spPr>
          <a:xfrm>
            <a:off x="3591339" y="2994991"/>
            <a:ext cx="4492487" cy="337930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i="1" dirty="0">
                <a:latin typeface="Bell MT" panose="02020503060305020303" pitchFamily="18" charset="0"/>
              </a:rPr>
              <a:t>PYTHON</a:t>
            </a:r>
          </a:p>
        </p:txBody>
      </p:sp>
      <p:sp>
        <p:nvSpPr>
          <p:cNvPr id="7" name="Cloud 6">
            <a:extLst>
              <a:ext uri="{FF2B5EF4-FFF2-40B4-BE49-F238E27FC236}">
                <a16:creationId xmlns:a16="http://schemas.microsoft.com/office/drawing/2014/main" id="{4980041E-A3B0-DEBC-E5FE-959B32BD5EC6}"/>
              </a:ext>
            </a:extLst>
          </p:cNvPr>
          <p:cNvSpPr/>
          <p:nvPr/>
        </p:nvSpPr>
        <p:spPr>
          <a:xfrm>
            <a:off x="7595223" y="1895061"/>
            <a:ext cx="4119698" cy="337930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i="1" dirty="0">
                <a:solidFill>
                  <a:schemeClr val="bg1"/>
                </a:solidFill>
                <a:effectLst/>
                <a:latin typeface="Bell MT" panose="02020503060305020303" pitchFamily="18" charset="0"/>
              </a:rPr>
              <a:t>tkinter GUI interface</a:t>
            </a:r>
          </a:p>
          <a:p>
            <a:pPr algn="ctr"/>
            <a:endParaRPr lang="en-IN" dirty="0"/>
          </a:p>
        </p:txBody>
      </p:sp>
    </p:spTree>
    <p:extLst>
      <p:ext uri="{BB962C8B-B14F-4D97-AF65-F5344CB8AC3E}">
        <p14:creationId xmlns:p14="http://schemas.microsoft.com/office/powerpoint/2010/main" val="2031817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DC30A-A081-4908-BF61-C8B66B5EE820}"/>
              </a:ext>
            </a:extLst>
          </p:cNvPr>
          <p:cNvSpPr>
            <a:spLocks noGrp="1"/>
          </p:cNvSpPr>
          <p:nvPr>
            <p:ph type="ctrTitle"/>
          </p:nvPr>
        </p:nvSpPr>
        <p:spPr>
          <a:xfrm>
            <a:off x="634378" y="2080593"/>
            <a:ext cx="10828753" cy="3816627"/>
          </a:xfrm>
        </p:spPr>
        <p:txBody>
          <a:bodyPr anchor="t">
            <a:normAutofit fontScale="90000"/>
          </a:bodyPr>
          <a:lstStyle/>
          <a:p>
            <a:br>
              <a:rPr lang="en-US" sz="2400" b="1" dirty="0">
                <a:solidFill>
                  <a:schemeClr val="bg1"/>
                </a:solidFill>
                <a:latin typeface="+mn-lt"/>
                <a:cs typeface="Arial" pitchFamily="34" charset="0"/>
              </a:rPr>
            </a:br>
            <a:br>
              <a:rPr lang="en-US" sz="5400" b="1" dirty="0">
                <a:latin typeface="Arial" pitchFamily="34" charset="0"/>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endParaRPr lang="en-IN" dirty="0"/>
          </a:p>
        </p:txBody>
      </p:sp>
      <p:pic>
        <p:nvPicPr>
          <p:cNvPr id="4" name="Picture 3">
            <a:extLst>
              <a:ext uri="{FF2B5EF4-FFF2-40B4-BE49-F238E27FC236}">
                <a16:creationId xmlns:a16="http://schemas.microsoft.com/office/drawing/2014/main" id="{C386AE10-BDD5-25A3-860F-BBAED0AD7921}"/>
              </a:ext>
            </a:extLst>
          </p:cNvPr>
          <p:cNvPicPr>
            <a:picLocks noChangeAspect="1"/>
          </p:cNvPicPr>
          <p:nvPr/>
        </p:nvPicPr>
        <p:blipFill>
          <a:blip r:embed="rId2"/>
          <a:stretch>
            <a:fillRect/>
          </a:stretch>
        </p:blipFill>
        <p:spPr>
          <a:xfrm>
            <a:off x="6241775" y="97203"/>
            <a:ext cx="5700161" cy="3204775"/>
          </a:xfrm>
          <a:prstGeom prst="rect">
            <a:avLst/>
          </a:prstGeom>
          <a:ln>
            <a:noFill/>
          </a:ln>
          <a:effectLst>
            <a:outerShdw blurRad="292100" dist="139700" dir="2700000" algn="tl" rotWithShape="0">
              <a:srgbClr val="333333">
                <a:alpha val="65000"/>
              </a:srgbClr>
            </a:outerShdw>
          </a:effectLst>
        </p:spPr>
        <p:style>
          <a:lnRef idx="1">
            <a:schemeClr val="accent1"/>
          </a:lnRef>
          <a:fillRef idx="3">
            <a:schemeClr val="accent1"/>
          </a:fillRef>
          <a:effectRef idx="2">
            <a:schemeClr val="accent1"/>
          </a:effectRef>
          <a:fontRef idx="minor">
            <a:schemeClr val="lt1"/>
          </a:fontRef>
        </p:style>
      </p:pic>
      <p:sp>
        <p:nvSpPr>
          <p:cNvPr id="7" name="Cloud 6">
            <a:extLst>
              <a:ext uri="{FF2B5EF4-FFF2-40B4-BE49-F238E27FC236}">
                <a16:creationId xmlns:a16="http://schemas.microsoft.com/office/drawing/2014/main" id="{47B84720-E411-ECEE-1269-27C0D779FAAE}"/>
              </a:ext>
            </a:extLst>
          </p:cNvPr>
          <p:cNvSpPr/>
          <p:nvPr/>
        </p:nvSpPr>
        <p:spPr>
          <a:xfrm>
            <a:off x="0" y="-29817"/>
            <a:ext cx="4501497" cy="345881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800" b="1" i="1" dirty="0">
                <a:latin typeface="Bell MT" panose="02020503060305020303" pitchFamily="18" charset="0"/>
              </a:rPr>
              <a:t>STEP -1</a:t>
            </a:r>
          </a:p>
          <a:p>
            <a:pPr algn="ctr"/>
            <a:r>
              <a:rPr lang="en-IN" sz="2400" b="1" i="1" dirty="0">
                <a:latin typeface="Bell MT" panose="02020503060305020303" pitchFamily="18" charset="0"/>
              </a:rPr>
              <a:t>Registration  of a student and its face .</a:t>
            </a:r>
          </a:p>
          <a:p>
            <a:pPr algn="ctr"/>
            <a:endParaRPr lang="en-IN" dirty="0"/>
          </a:p>
        </p:txBody>
      </p:sp>
      <p:pic>
        <p:nvPicPr>
          <p:cNvPr id="11" name="Picture 10">
            <a:extLst>
              <a:ext uri="{FF2B5EF4-FFF2-40B4-BE49-F238E27FC236}">
                <a16:creationId xmlns:a16="http://schemas.microsoft.com/office/drawing/2014/main" id="{D0C35016-8099-57DC-D1B5-19173B8029B7}"/>
              </a:ext>
            </a:extLst>
          </p:cNvPr>
          <p:cNvPicPr>
            <a:picLocks noChangeAspect="1"/>
          </p:cNvPicPr>
          <p:nvPr/>
        </p:nvPicPr>
        <p:blipFill>
          <a:blip r:embed="rId3"/>
          <a:stretch>
            <a:fillRect/>
          </a:stretch>
        </p:blipFill>
        <p:spPr>
          <a:xfrm>
            <a:off x="0" y="3653224"/>
            <a:ext cx="5513198" cy="3204776"/>
          </a:xfrm>
          <a:prstGeom prst="rect">
            <a:avLst/>
          </a:prstGeom>
        </p:spPr>
      </p:pic>
      <p:pic>
        <p:nvPicPr>
          <p:cNvPr id="13" name="Picture 12">
            <a:extLst>
              <a:ext uri="{FF2B5EF4-FFF2-40B4-BE49-F238E27FC236}">
                <a16:creationId xmlns:a16="http://schemas.microsoft.com/office/drawing/2014/main" id="{7BDD992C-82D9-DF66-C356-E7025E3D4DB8}"/>
              </a:ext>
            </a:extLst>
          </p:cNvPr>
          <p:cNvPicPr>
            <a:picLocks noChangeAspect="1"/>
          </p:cNvPicPr>
          <p:nvPr/>
        </p:nvPicPr>
        <p:blipFill>
          <a:blip r:embed="rId4"/>
          <a:stretch>
            <a:fillRect/>
          </a:stretch>
        </p:blipFill>
        <p:spPr>
          <a:xfrm>
            <a:off x="6241776" y="3556023"/>
            <a:ext cx="5700160" cy="3270861"/>
          </a:xfrm>
          <a:prstGeom prst="rect">
            <a:avLst/>
          </a:prstGeom>
        </p:spPr>
      </p:pic>
    </p:spTree>
    <p:extLst>
      <p:ext uri="{BB962C8B-B14F-4D97-AF65-F5344CB8AC3E}">
        <p14:creationId xmlns:p14="http://schemas.microsoft.com/office/powerpoint/2010/main" val="231381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DC30A-A081-4908-BF61-C8B66B5EE820}"/>
              </a:ext>
            </a:extLst>
          </p:cNvPr>
          <p:cNvSpPr>
            <a:spLocks noGrp="1"/>
          </p:cNvSpPr>
          <p:nvPr>
            <p:ph type="ctrTitle"/>
          </p:nvPr>
        </p:nvSpPr>
        <p:spPr>
          <a:xfrm>
            <a:off x="634378" y="2080593"/>
            <a:ext cx="10828753" cy="3816627"/>
          </a:xfrm>
        </p:spPr>
        <p:txBody>
          <a:bodyPr anchor="t">
            <a:normAutofit fontScale="90000"/>
          </a:bodyPr>
          <a:lstStyle/>
          <a:p>
            <a:r>
              <a:rPr lang="en-IN" sz="2000" b="0" dirty="0">
                <a:solidFill>
                  <a:srgbClr val="D4D4D4"/>
                </a:solidFill>
                <a:effectLst/>
                <a:latin typeface="Consolas" panose="020B0609020204030204" pitchFamily="49" charset="0"/>
              </a:rPr>
              <a:t>1. Enter Id and Enter Name for the student you want to register.</a:t>
            </a:r>
            <a:br>
              <a:rPr lang="en-IN" sz="2000" b="0" dirty="0">
                <a:solidFill>
                  <a:srgbClr val="D4D4D4"/>
                </a:solidFill>
                <a:effectLst/>
                <a:latin typeface="Consolas" panose="020B0609020204030204" pitchFamily="49" charset="0"/>
              </a:rPr>
            </a:br>
            <a:br>
              <a:rPr lang="en-IN" sz="2000" dirty="0">
                <a:solidFill>
                  <a:srgbClr val="D4D4D4"/>
                </a:solidFill>
                <a:latin typeface="Consolas" panose="020B0609020204030204" pitchFamily="49" charset="0"/>
              </a:rPr>
            </a:br>
            <a:r>
              <a:rPr lang="en-IN" sz="2000" dirty="0">
                <a:solidFill>
                  <a:srgbClr val="D4D4D4"/>
                </a:solidFill>
                <a:latin typeface="Consolas" panose="020B0609020204030204" pitchFamily="49" charset="0"/>
              </a:rPr>
              <a:t>2.</a:t>
            </a:r>
            <a:r>
              <a:rPr lang="en-GB" sz="2000" dirty="0">
                <a:solidFill>
                  <a:srgbClr val="D4D4D4"/>
                </a:solidFill>
                <a:latin typeface="Consolas" panose="020B0609020204030204" pitchFamily="49" charset="0"/>
              </a:rPr>
              <a:t>W</a:t>
            </a:r>
            <a:r>
              <a:rPr lang="en-GB" sz="2000" b="0" dirty="0">
                <a:solidFill>
                  <a:srgbClr val="D4D4D4"/>
                </a:solidFill>
                <a:effectLst/>
                <a:latin typeface="Consolas" panose="020B0609020204030204" pitchFamily="49" charset="0"/>
              </a:rPr>
              <a:t>e have to click Take Images button. By clicking Take Images camera of running computer is opened and it start taking image sample of person.This Id and Name is stored in folder StudentDetails and file name is StudentDetails.csv. It takes 60 images as sample and store them in folder TrainingImage.After completion it notify that images saved.</a:t>
            </a:r>
            <a:br>
              <a:rPr lang="en-GB" sz="2000" b="0" dirty="0">
                <a:solidFill>
                  <a:srgbClr val="D4D4D4"/>
                </a:solidFill>
                <a:effectLst/>
                <a:latin typeface="Consolas" panose="020B0609020204030204" pitchFamily="49" charset="0"/>
              </a:rPr>
            </a:br>
            <a:br>
              <a:rPr lang="en-GB" sz="2000" b="0" dirty="0">
                <a:solidFill>
                  <a:srgbClr val="D4D4D4"/>
                </a:solidFill>
                <a:effectLst/>
                <a:latin typeface="Consolas" panose="020B0609020204030204" pitchFamily="49" charset="0"/>
              </a:rPr>
            </a:br>
            <a:r>
              <a:rPr lang="en-GB" sz="2000" b="0" dirty="0">
                <a:solidFill>
                  <a:srgbClr val="D4D4D4"/>
                </a:solidFill>
                <a:effectLst/>
                <a:latin typeface="Consolas" panose="020B0609020204030204" pitchFamily="49" charset="0"/>
              </a:rPr>
              <a:t>3. After taking image sample we have to click Train Image button.Now it take few seconds to train machine for the images that are taken by clicking Take Image button and creates a Trainner.yml file and store in TrainingImageLabel folder.</a:t>
            </a:r>
            <a:br>
              <a:rPr lang="en-GB" sz="2000" b="0" dirty="0">
                <a:solidFill>
                  <a:srgbClr val="D4D4D4"/>
                </a:solidFill>
                <a:effectLst/>
                <a:latin typeface="Consolas" panose="020B0609020204030204" pitchFamily="49" charset="0"/>
              </a:rPr>
            </a:br>
            <a:r>
              <a:rPr lang="en-GB" sz="2000" b="0" dirty="0">
                <a:solidFill>
                  <a:srgbClr val="D4D4D4"/>
                </a:solidFill>
                <a:effectLst/>
                <a:latin typeface="Consolas" panose="020B0609020204030204" pitchFamily="49" charset="0"/>
              </a:rPr>
              <a:t> </a:t>
            </a:r>
            <a:br>
              <a:rPr lang="en-GB" sz="2000" b="0" dirty="0">
                <a:solidFill>
                  <a:srgbClr val="D4D4D4"/>
                </a:solidFill>
                <a:effectLst/>
                <a:latin typeface="Consolas" panose="020B0609020204030204" pitchFamily="49" charset="0"/>
              </a:rPr>
            </a:br>
            <a:br>
              <a:rPr lang="en-GB" sz="2400" b="0" dirty="0">
                <a:solidFill>
                  <a:srgbClr val="D4D4D4"/>
                </a:solidFill>
                <a:effectLst/>
                <a:latin typeface="Consolas" panose="020B0609020204030204" pitchFamily="49" charset="0"/>
              </a:rPr>
            </a:br>
            <a:br>
              <a:rPr lang="en-IN" sz="2400" b="0" dirty="0">
                <a:solidFill>
                  <a:srgbClr val="D4D4D4"/>
                </a:solidFill>
                <a:effectLst/>
                <a:latin typeface="Consolas" panose="020B0609020204030204" pitchFamily="49" charset="0"/>
              </a:rPr>
            </a:br>
            <a:br>
              <a:rPr lang="en-US" sz="2400" b="1" dirty="0">
                <a:solidFill>
                  <a:schemeClr val="bg1"/>
                </a:solidFill>
                <a:latin typeface="+mn-lt"/>
                <a:cs typeface="Arial" pitchFamily="34" charset="0"/>
              </a:rPr>
            </a:br>
            <a:br>
              <a:rPr lang="en-US" sz="2400" b="1" dirty="0">
                <a:solidFill>
                  <a:schemeClr val="bg1"/>
                </a:solidFill>
                <a:latin typeface="+mn-lt"/>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endParaRPr lang="en-IN" dirty="0"/>
          </a:p>
        </p:txBody>
      </p:sp>
      <p:sp>
        <p:nvSpPr>
          <p:cNvPr id="3" name="Subtitle 2">
            <a:extLst>
              <a:ext uri="{FF2B5EF4-FFF2-40B4-BE49-F238E27FC236}">
                <a16:creationId xmlns:a16="http://schemas.microsoft.com/office/drawing/2014/main" id="{F0589002-EC79-0553-F003-BAF2669A5EBE}"/>
              </a:ext>
            </a:extLst>
          </p:cNvPr>
          <p:cNvSpPr>
            <a:spLocks noGrp="1"/>
          </p:cNvSpPr>
          <p:nvPr>
            <p:ph type="subTitle" idx="1"/>
          </p:nvPr>
        </p:nvSpPr>
        <p:spPr>
          <a:xfrm>
            <a:off x="728869" y="609602"/>
            <a:ext cx="10243931" cy="1736033"/>
          </a:xfrm>
        </p:spPr>
        <p:txBody>
          <a:bodyPr>
            <a:normAutofit/>
          </a:bodyPr>
          <a:lstStyle/>
          <a:p>
            <a:pPr algn="ctr"/>
            <a:r>
              <a:rPr lang="en-IN" sz="7200" b="1" u="sng" dirty="0">
                <a:latin typeface="Britannic Bold" panose="020B0903060703020204" pitchFamily="34" charset="0"/>
              </a:rPr>
              <a:t>CONTD…..</a:t>
            </a:r>
            <a:endParaRPr lang="en-IN" sz="4000" b="1" u="sng" dirty="0">
              <a:latin typeface="Britannic Bold" panose="020B0903060703020204" pitchFamily="34" charset="0"/>
            </a:endParaRPr>
          </a:p>
        </p:txBody>
      </p:sp>
    </p:spTree>
    <p:extLst>
      <p:ext uri="{BB962C8B-B14F-4D97-AF65-F5344CB8AC3E}">
        <p14:creationId xmlns:p14="http://schemas.microsoft.com/office/powerpoint/2010/main" val="1525631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DC30A-A081-4908-BF61-C8B66B5EE820}"/>
              </a:ext>
            </a:extLst>
          </p:cNvPr>
          <p:cNvSpPr>
            <a:spLocks noGrp="1"/>
          </p:cNvSpPr>
          <p:nvPr>
            <p:ph type="ctrTitle"/>
          </p:nvPr>
        </p:nvSpPr>
        <p:spPr>
          <a:xfrm>
            <a:off x="634378" y="2080593"/>
            <a:ext cx="10828753" cy="3816627"/>
          </a:xfrm>
        </p:spPr>
        <p:txBody>
          <a:bodyPr anchor="t">
            <a:normAutofit fontScale="90000"/>
          </a:bodyPr>
          <a:lstStyle/>
          <a:p>
            <a:br>
              <a:rPr lang="en-US" sz="2400" b="1" dirty="0">
                <a:solidFill>
                  <a:schemeClr val="bg1"/>
                </a:solidFill>
                <a:latin typeface="+mn-lt"/>
                <a:cs typeface="Arial" pitchFamily="34" charset="0"/>
              </a:rPr>
            </a:br>
            <a:br>
              <a:rPr lang="en-US" sz="5400" b="1" dirty="0">
                <a:latin typeface="Arial" pitchFamily="34" charset="0"/>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endParaRPr lang="en-IN" dirty="0"/>
          </a:p>
        </p:txBody>
      </p:sp>
      <p:sp>
        <p:nvSpPr>
          <p:cNvPr id="7" name="Cloud 6">
            <a:extLst>
              <a:ext uri="{FF2B5EF4-FFF2-40B4-BE49-F238E27FC236}">
                <a16:creationId xmlns:a16="http://schemas.microsoft.com/office/drawing/2014/main" id="{47B84720-E411-ECEE-1269-27C0D779FAAE}"/>
              </a:ext>
            </a:extLst>
          </p:cNvPr>
          <p:cNvSpPr/>
          <p:nvPr/>
        </p:nvSpPr>
        <p:spPr>
          <a:xfrm>
            <a:off x="399291" y="530089"/>
            <a:ext cx="4501497" cy="345881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800" b="1" i="1" dirty="0">
                <a:latin typeface="Bell MT" panose="02020503060305020303" pitchFamily="18" charset="0"/>
              </a:rPr>
              <a:t>STEP -2</a:t>
            </a:r>
          </a:p>
          <a:p>
            <a:pPr algn="ctr"/>
            <a:r>
              <a:rPr lang="en-IN" sz="2000" b="1" i="1" dirty="0">
                <a:latin typeface="Bell MT" panose="02020503060305020303" pitchFamily="18" charset="0"/>
              </a:rPr>
              <a:t>RECOGNITION OF A FACE AND ATTENDANCE UPDATION.</a:t>
            </a:r>
          </a:p>
          <a:p>
            <a:pPr algn="ctr"/>
            <a:endParaRPr lang="en-IN" dirty="0"/>
          </a:p>
        </p:txBody>
      </p:sp>
      <p:pic>
        <p:nvPicPr>
          <p:cNvPr id="5" name="Picture 4">
            <a:extLst>
              <a:ext uri="{FF2B5EF4-FFF2-40B4-BE49-F238E27FC236}">
                <a16:creationId xmlns:a16="http://schemas.microsoft.com/office/drawing/2014/main" id="{F02E4FEF-97C4-9377-F5B8-A163AE2A6703}"/>
              </a:ext>
            </a:extLst>
          </p:cNvPr>
          <p:cNvPicPr>
            <a:picLocks noChangeAspect="1"/>
          </p:cNvPicPr>
          <p:nvPr/>
        </p:nvPicPr>
        <p:blipFill>
          <a:blip r:embed="rId2"/>
          <a:stretch>
            <a:fillRect/>
          </a:stretch>
        </p:blipFill>
        <p:spPr>
          <a:xfrm>
            <a:off x="5829231" y="960780"/>
            <a:ext cx="5963478" cy="3352820"/>
          </a:xfrm>
          <a:prstGeom prst="rect">
            <a:avLst/>
          </a:prstGeom>
        </p:spPr>
      </p:pic>
    </p:spTree>
    <p:extLst>
      <p:ext uri="{BB962C8B-B14F-4D97-AF65-F5344CB8AC3E}">
        <p14:creationId xmlns:p14="http://schemas.microsoft.com/office/powerpoint/2010/main" val="481184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DC30A-A081-4908-BF61-C8B66B5EE820}"/>
              </a:ext>
            </a:extLst>
          </p:cNvPr>
          <p:cNvSpPr>
            <a:spLocks noGrp="1"/>
          </p:cNvSpPr>
          <p:nvPr>
            <p:ph type="ctrTitle"/>
          </p:nvPr>
        </p:nvSpPr>
        <p:spPr>
          <a:xfrm>
            <a:off x="634378" y="2080593"/>
            <a:ext cx="10828753" cy="3816627"/>
          </a:xfrm>
        </p:spPr>
        <p:txBody>
          <a:bodyPr anchor="t">
            <a:normAutofit fontScale="90000"/>
          </a:bodyPr>
          <a:lstStyle/>
          <a:p>
            <a:r>
              <a:rPr lang="en-IN" sz="2000" b="0" dirty="0">
                <a:solidFill>
                  <a:srgbClr val="D4D4D4"/>
                </a:solidFill>
                <a:effectLst/>
                <a:latin typeface="Consolas" panose="020B0609020204030204" pitchFamily="49" charset="0"/>
              </a:rPr>
              <a:t>1. </a:t>
            </a:r>
            <a:r>
              <a:rPr lang="en-GB" sz="2400" b="0" dirty="0">
                <a:solidFill>
                  <a:srgbClr val="D4D4D4"/>
                </a:solidFill>
                <a:effectLst/>
                <a:latin typeface="Consolas" panose="020B0609020204030204" pitchFamily="49" charset="0"/>
              </a:rPr>
              <a:t>Now all initial setups are done. By clicking Track Image button camera of running machine is opened again. If face is recognised by system then Id and Name of person is shown on Image. Press Q(or q) for quit this window. After quitting it attendance of person will be stored in Attendance folder as csv file with name, id, date and time and it is also available in window.</a:t>
            </a:r>
            <a:br>
              <a:rPr lang="en-GB" sz="2400" b="0" dirty="0">
                <a:solidFill>
                  <a:srgbClr val="D4D4D4"/>
                </a:solidFill>
                <a:effectLst/>
                <a:latin typeface="Consolas" panose="020B0609020204030204" pitchFamily="49" charset="0"/>
              </a:rPr>
            </a:br>
            <a:r>
              <a:rPr lang="en-GB" sz="2400" b="0" dirty="0">
                <a:solidFill>
                  <a:srgbClr val="D4D4D4"/>
                </a:solidFill>
                <a:effectLst/>
                <a:latin typeface="Consolas" panose="020B0609020204030204" pitchFamily="49" charset="0"/>
              </a:rPr>
              <a:t> </a:t>
            </a:r>
            <a:br>
              <a:rPr lang="en-GB" sz="2400" b="0" dirty="0">
                <a:solidFill>
                  <a:srgbClr val="D4D4D4"/>
                </a:solidFill>
                <a:effectLst/>
                <a:latin typeface="Consolas" panose="020B0609020204030204" pitchFamily="49" charset="0"/>
              </a:rPr>
            </a:br>
            <a:br>
              <a:rPr lang="en-GB" sz="2400" b="0" dirty="0">
                <a:solidFill>
                  <a:srgbClr val="D4D4D4"/>
                </a:solidFill>
                <a:effectLst/>
                <a:latin typeface="Consolas" panose="020B0609020204030204" pitchFamily="49" charset="0"/>
              </a:rPr>
            </a:br>
            <a:br>
              <a:rPr lang="en-IN" sz="2400" b="0" dirty="0">
                <a:solidFill>
                  <a:srgbClr val="D4D4D4"/>
                </a:solidFill>
                <a:effectLst/>
                <a:latin typeface="Consolas" panose="020B0609020204030204" pitchFamily="49" charset="0"/>
              </a:rPr>
            </a:br>
            <a:br>
              <a:rPr lang="en-US" sz="2400" b="1" dirty="0">
                <a:solidFill>
                  <a:schemeClr val="bg1"/>
                </a:solidFill>
                <a:latin typeface="+mn-lt"/>
                <a:cs typeface="Arial" pitchFamily="34" charset="0"/>
              </a:rPr>
            </a:br>
            <a:br>
              <a:rPr lang="en-US" sz="2400" b="1" dirty="0">
                <a:solidFill>
                  <a:schemeClr val="bg1"/>
                </a:solidFill>
                <a:latin typeface="+mn-lt"/>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endParaRPr lang="en-IN" dirty="0"/>
          </a:p>
        </p:txBody>
      </p:sp>
      <p:sp>
        <p:nvSpPr>
          <p:cNvPr id="3" name="Subtitle 2">
            <a:extLst>
              <a:ext uri="{FF2B5EF4-FFF2-40B4-BE49-F238E27FC236}">
                <a16:creationId xmlns:a16="http://schemas.microsoft.com/office/drawing/2014/main" id="{F0589002-EC79-0553-F003-BAF2669A5EBE}"/>
              </a:ext>
            </a:extLst>
          </p:cNvPr>
          <p:cNvSpPr>
            <a:spLocks noGrp="1"/>
          </p:cNvSpPr>
          <p:nvPr>
            <p:ph type="subTitle" idx="1"/>
          </p:nvPr>
        </p:nvSpPr>
        <p:spPr>
          <a:xfrm>
            <a:off x="728869" y="609602"/>
            <a:ext cx="10243931" cy="1736033"/>
          </a:xfrm>
        </p:spPr>
        <p:txBody>
          <a:bodyPr>
            <a:normAutofit/>
          </a:bodyPr>
          <a:lstStyle/>
          <a:p>
            <a:pPr algn="ctr"/>
            <a:r>
              <a:rPr lang="en-IN" sz="7200" b="1" u="sng" dirty="0">
                <a:latin typeface="Britannic Bold" panose="020B0903060703020204" pitchFamily="34" charset="0"/>
              </a:rPr>
              <a:t>CONTD…..</a:t>
            </a:r>
            <a:endParaRPr lang="en-IN" sz="4000" b="1" u="sng" dirty="0">
              <a:latin typeface="Britannic Bold" panose="020B0903060703020204" pitchFamily="34" charset="0"/>
            </a:endParaRPr>
          </a:p>
        </p:txBody>
      </p:sp>
    </p:spTree>
    <p:extLst>
      <p:ext uri="{BB962C8B-B14F-4D97-AF65-F5344CB8AC3E}">
        <p14:creationId xmlns:p14="http://schemas.microsoft.com/office/powerpoint/2010/main" val="1453086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DC30A-A081-4908-BF61-C8B66B5EE820}"/>
              </a:ext>
            </a:extLst>
          </p:cNvPr>
          <p:cNvSpPr>
            <a:spLocks noGrp="1"/>
          </p:cNvSpPr>
          <p:nvPr>
            <p:ph type="ctrTitle"/>
          </p:nvPr>
        </p:nvSpPr>
        <p:spPr>
          <a:xfrm>
            <a:off x="634378" y="2080593"/>
            <a:ext cx="10828753" cy="3816627"/>
          </a:xfrm>
        </p:spPr>
        <p:txBody>
          <a:bodyPr anchor="t">
            <a:normAutofit fontScale="90000"/>
          </a:bodyPr>
          <a:lstStyle/>
          <a:p>
            <a:br>
              <a:rPr lang="en-GB" sz="2400" b="0" dirty="0">
                <a:solidFill>
                  <a:srgbClr val="D4D4D4"/>
                </a:solidFill>
                <a:effectLst/>
                <a:latin typeface="Consolas" panose="020B0609020204030204" pitchFamily="49" charset="0"/>
              </a:rPr>
            </a:br>
            <a:br>
              <a:rPr lang="en-GB" sz="2400" b="0" dirty="0">
                <a:solidFill>
                  <a:srgbClr val="D4D4D4"/>
                </a:solidFill>
                <a:effectLst/>
                <a:latin typeface="Consolas" panose="020B0609020204030204" pitchFamily="49" charset="0"/>
              </a:rPr>
            </a:br>
            <a:br>
              <a:rPr lang="en-IN" sz="2400" b="0" dirty="0">
                <a:solidFill>
                  <a:srgbClr val="D4D4D4"/>
                </a:solidFill>
                <a:effectLst/>
                <a:latin typeface="Consolas" panose="020B0609020204030204" pitchFamily="49" charset="0"/>
              </a:rPr>
            </a:br>
            <a:br>
              <a:rPr lang="en-US" sz="2400" b="1" dirty="0">
                <a:solidFill>
                  <a:schemeClr val="bg1"/>
                </a:solidFill>
                <a:latin typeface="+mn-lt"/>
                <a:cs typeface="Arial" pitchFamily="34" charset="0"/>
              </a:rPr>
            </a:br>
            <a:br>
              <a:rPr lang="en-US" sz="2400" b="1" dirty="0">
                <a:solidFill>
                  <a:schemeClr val="bg1"/>
                </a:solidFill>
                <a:latin typeface="+mn-lt"/>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br>
              <a:rPr lang="en-US" sz="5400" dirty="0">
                <a:latin typeface="Arial" pitchFamily="34" charset="0"/>
                <a:cs typeface="Arial" pitchFamily="34" charset="0"/>
              </a:rPr>
            </a:br>
            <a:endParaRPr lang="en-IN" dirty="0"/>
          </a:p>
        </p:txBody>
      </p:sp>
      <p:pic>
        <p:nvPicPr>
          <p:cNvPr id="11" name="Picture 10">
            <a:extLst>
              <a:ext uri="{FF2B5EF4-FFF2-40B4-BE49-F238E27FC236}">
                <a16:creationId xmlns:a16="http://schemas.microsoft.com/office/drawing/2014/main" id="{6C396C98-75CB-97F8-3F1E-AB54680D4511}"/>
              </a:ext>
            </a:extLst>
          </p:cNvPr>
          <p:cNvPicPr>
            <a:picLocks noChangeAspect="1"/>
          </p:cNvPicPr>
          <p:nvPr/>
        </p:nvPicPr>
        <p:blipFill>
          <a:blip r:embed="rId2"/>
          <a:stretch>
            <a:fillRect/>
          </a:stretch>
        </p:blipFill>
        <p:spPr>
          <a:xfrm>
            <a:off x="0" y="2080593"/>
            <a:ext cx="7566991" cy="4698259"/>
          </a:xfrm>
          <a:prstGeom prst="rect">
            <a:avLst/>
          </a:prstGeom>
        </p:spPr>
      </p:pic>
      <p:sp>
        <p:nvSpPr>
          <p:cNvPr id="3" name="Thought Bubble: Cloud 2">
            <a:extLst>
              <a:ext uri="{FF2B5EF4-FFF2-40B4-BE49-F238E27FC236}">
                <a16:creationId xmlns:a16="http://schemas.microsoft.com/office/drawing/2014/main" id="{B634C8FF-DAAA-50B4-05DA-99022EA41B1B}"/>
              </a:ext>
            </a:extLst>
          </p:cNvPr>
          <p:cNvSpPr/>
          <p:nvPr/>
        </p:nvSpPr>
        <p:spPr>
          <a:xfrm>
            <a:off x="6400800" y="79149"/>
            <a:ext cx="5393635" cy="235925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i="1" dirty="0"/>
              <a:t>Student details </a:t>
            </a:r>
          </a:p>
        </p:txBody>
      </p:sp>
    </p:spTree>
    <p:extLst>
      <p:ext uri="{BB962C8B-B14F-4D97-AF65-F5344CB8AC3E}">
        <p14:creationId xmlns:p14="http://schemas.microsoft.com/office/powerpoint/2010/main" val="30468059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214</TotalTime>
  <Words>437</Words>
  <Application>Microsoft Office PowerPoint</Application>
  <PresentationFormat>Widescreen</PresentationFormat>
  <Paragraphs>31</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Bell MT</vt:lpstr>
      <vt:lpstr>Britannic Bold</vt:lpstr>
      <vt:lpstr>Century Gothic</vt:lpstr>
      <vt:lpstr>Consolas</vt:lpstr>
      <vt:lpstr>Mesh</vt:lpstr>
      <vt:lpstr>Presented by:           Arushi Gupta</vt:lpstr>
      <vt:lpstr>1. Traditionally attendance is marked manually by teachers and they must make sure correct attendance is marked for respective student. This whole process wastes some of lecture time and part of correct information is missed due to fraudulent and proxy cases.  2. Face Recognition is a biometric method of identifying an individual by comparing live capture with the stored record for that person.  3. Face Recognition Attendance System is marking of attendance based on this technology.      </vt:lpstr>
      <vt:lpstr>      </vt:lpstr>
      <vt:lpstr>    </vt:lpstr>
      <vt:lpstr>      </vt:lpstr>
      <vt:lpstr>1. Enter Id and Enter Name for the student you want to register.  2.We have to click Take Images button. By clicking Take Images camera of running computer is opened and it start taking image sample of person.This Id and Name is stored in folder StudentDetails and file name is StudentDetails.csv. It takes 60 images as sample and store them in folder TrainingImage.After completion it notify that images saved.  3. After taking image sample we have to click Train Image button.Now it take few seconds to train machine for the images that are taken by clicking Take Image button and creates a Trainner.yml file and store in TrainingImageLabel folder.           </vt:lpstr>
      <vt:lpstr>      </vt:lpstr>
      <vt:lpstr>1. Now all initial setups are done. By clicking Track Image button camera of running machine is opened again. If face is recognised by system then Id and Name of person is shown on Image. Press Q(or q) for quit this window. After quitting it attendance of person will be stored in Attendance folder as csv file with name, id, date and time and it is also available in window.           </vt:lpstr>
      <vt:lpstr>         </vt:lpstr>
      <vt:lpstr>PowerPoint Presentation</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Presented by:           Arushi Gupta</dc:title>
  <dc:creator>Arushi Gupta</dc:creator>
  <cp:lastModifiedBy>Arushi Gupta</cp:lastModifiedBy>
  <cp:revision>5</cp:revision>
  <dcterms:created xsi:type="dcterms:W3CDTF">2022-05-27T13:34:36Z</dcterms:created>
  <dcterms:modified xsi:type="dcterms:W3CDTF">2022-05-27T17:10:46Z</dcterms:modified>
</cp:coreProperties>
</file>